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2" r:id="rId6"/>
    <p:sldId id="265" r:id="rId7"/>
    <p:sldId id="276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FF3300"/>
    <a:srgbClr val="D014C7"/>
    <a:srgbClr val="0BB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yasnohorodka-school.edukit.kiev.ua/organizaciya_roboti_pid_chas_karantinu/nakaz_po_shkoli_pro_organizaciyu_roboti_yasnogorodsjkoi_zosh_i-iii_stupeniv_u_period_zaprovadzhennya_karantinnih_zahodiv_iz_zapobigannya_poshirennya_na_teritorii_ukraini_koronavirusu_covid-19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yasnohorodka-school.edukit.kiev.ua/organizaciya_roboti_pid_chas_karantinu/nakaz_pro_zaprovadzhennya_distancijnoi_roboti_na_period_karantinu_yasnogorodsjkoi_zosh_i-iii_stupeniv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yasnohorodka-school.edukit.kiev.ua/organizaciya_roboti_pid_chas_karantinu/nakaz_pro_vnesennya_zmin_ta_dopovnenj_do_nakazu_yasnogorodsjkoi_zosh_i-iii_stupeniv_vid_12_03_2020_roku_23-o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yasnohorodka-school.edukit.kiev.ua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628800"/>
            <a:ext cx="7310478" cy="79185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ЯСНОГОРОДСЬКА ЗОШ </a:t>
            </a:r>
            <a:br>
              <a:rPr lang="uk-UA" dirty="0" smtClean="0"/>
            </a:br>
            <a:r>
              <a:rPr lang="uk-UA" dirty="0" smtClean="0"/>
              <a:t>І-ІІІ ступенів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39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227115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Організація освітнього процесу в </a:t>
            </a:r>
            <a:r>
              <a:rPr lang="uk-UA" b="1" dirty="0" err="1" smtClean="0"/>
              <a:t>Ясногородській</a:t>
            </a:r>
            <a:r>
              <a:rPr lang="uk-UA" b="1" dirty="0" smtClean="0"/>
              <a:t> загальноосвітній школі в умовах карантину шляхом використання дистанційних технологій</a:t>
            </a:r>
            <a:endParaRPr lang="uk-UA" b="1" dirty="0"/>
          </a:p>
        </p:txBody>
      </p:sp>
      <p:pic>
        <p:nvPicPr>
          <p:cNvPr id="7170" name="Picture 2" descr="C:\Users\Dell\Desktop\IMG-3e5a0010135d826a72ad0600d20e4675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08920"/>
            <a:ext cx="3024336" cy="388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16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7" t="17773" r="34993" b="8594"/>
          <a:stretch/>
        </p:blipFill>
        <p:spPr bwMode="auto">
          <a:xfrm>
            <a:off x="899592" y="836712"/>
            <a:ext cx="7429500" cy="538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91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t="17383" r="34004" b="8203"/>
          <a:stretch/>
        </p:blipFill>
        <p:spPr bwMode="auto">
          <a:xfrm>
            <a:off x="827584" y="692696"/>
            <a:ext cx="7615239" cy="5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79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1440160"/>
          </a:xfrm>
        </p:spPr>
        <p:txBody>
          <a:bodyPr>
            <a:no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hlinkClick r:id="rId2"/>
              </a:rPr>
              <a:t>Наказ по школі «Про організацію роботи </a:t>
            </a:r>
            <a:r>
              <a:rPr lang="uk-UA" sz="1600" b="1" dirty="0" err="1" smtClean="0">
                <a:solidFill>
                  <a:srgbClr val="FF0000"/>
                </a:solidFill>
                <a:hlinkClick r:id="rId2"/>
              </a:rPr>
              <a:t>Ясногородської</a:t>
            </a:r>
            <a:r>
              <a:rPr lang="uk-UA" sz="1600" b="1" dirty="0" smtClean="0">
                <a:solidFill>
                  <a:srgbClr val="FF0000"/>
                </a:solidFill>
                <a:hlinkClick r:id="rId2"/>
              </a:rPr>
              <a:t> ЗОШ І-ІІІ ступенів у період запровадження карантинних заходів із запобігання поширення на території </a:t>
            </a:r>
            <a:r>
              <a:rPr lang="uk-UA" sz="1600" b="1" dirty="0" err="1" smtClean="0">
                <a:solidFill>
                  <a:srgbClr val="FF0000"/>
                </a:solidFill>
                <a:hlinkClick r:id="rId2"/>
              </a:rPr>
              <a:t>україни</a:t>
            </a:r>
            <a:r>
              <a:rPr lang="uk-UA" sz="1600" b="1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uk-UA" sz="1600" b="1" dirty="0" err="1" smtClean="0">
                <a:solidFill>
                  <a:srgbClr val="FF0000"/>
                </a:solidFill>
                <a:hlinkClick r:id="rId2"/>
              </a:rPr>
              <a:t>коронавірусу</a:t>
            </a:r>
            <a:r>
              <a:rPr lang="uk-UA" sz="1600" b="1" dirty="0" smtClean="0">
                <a:solidFill>
                  <a:srgbClr val="FF0000"/>
                </a:solidFill>
                <a:hlinkClick r:id="rId2"/>
              </a:rPr>
              <a:t> (</a:t>
            </a:r>
            <a:r>
              <a:rPr lang="en-US" sz="1600" b="1" dirty="0" smtClean="0">
                <a:solidFill>
                  <a:srgbClr val="FF0000"/>
                </a:solidFill>
                <a:hlinkClick r:id="rId2"/>
              </a:rPr>
              <a:t>covid-19)</a:t>
            </a:r>
            <a:r>
              <a:rPr lang="uk-UA" sz="1600" b="1" dirty="0" smtClean="0">
                <a:solidFill>
                  <a:srgbClr val="FF0000"/>
                </a:solidFill>
                <a:hlinkClick r:id="rId2"/>
              </a:rPr>
              <a:t>»</a:t>
            </a:r>
            <a:r>
              <a:rPr lang="uk-UA" sz="1600" b="1" dirty="0" smtClean="0">
                <a:solidFill>
                  <a:srgbClr val="FF0000"/>
                </a:solidFill>
              </a:rPr>
              <a:t/>
            </a:r>
            <a:br>
              <a:rPr lang="uk-UA" sz="1600" b="1" dirty="0" smtClean="0">
                <a:solidFill>
                  <a:srgbClr val="FF0000"/>
                </a:solidFill>
              </a:rPr>
            </a:br>
            <a:r>
              <a:rPr lang="en-US" sz="400" dirty="0">
                <a:solidFill>
                  <a:srgbClr val="FF0000"/>
                </a:solidFill>
                <a:hlinkClick r:id="rId2"/>
              </a:rPr>
              <a:t>http://yasnohorodka-school.edukit.kiev.ua/organizaciya_roboti_pid_chas_karantinu/nakaz_po_shkoli_pro_organizaciyu_roboti_yasnogorodsjkoi_zosh_i-iii_stupeniv_u_period_zaprovadzhennya_karantinnih_zahodiv_iz_zapobigannya_poshirennya_na_teritorii_ukraini_koronavirusu_covid-19/</a:t>
            </a:r>
            <a:endParaRPr lang="uk-UA" sz="400" b="1" dirty="0">
              <a:solidFill>
                <a:srgbClr val="FF0000"/>
              </a:solidFill>
            </a:endParaRPr>
          </a:p>
        </p:txBody>
      </p:sp>
      <p:pic>
        <p:nvPicPr>
          <p:cNvPr id="3078" name="Picture 6" descr="C:\Users\Dell\Desktop\зображення_viber_2020-04-29_13-24-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6" y="1952220"/>
            <a:ext cx="3122712" cy="416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Dell\Desktop\зображення_viber_2020-04-29_13-24-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13" y="1943938"/>
            <a:ext cx="3118545" cy="415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Dell\Desktop\зображення_viber_2020-04-29_13-24-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43938"/>
            <a:ext cx="3070328" cy="412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6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047016"/>
          </a:xfrm>
        </p:spPr>
        <p:txBody>
          <a:bodyPr>
            <a:no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</a:rPr>
              <a:t>Наказ «</a:t>
            </a:r>
            <a:r>
              <a:rPr lang="ru-RU" sz="1600" b="1" dirty="0">
                <a:solidFill>
                  <a:srgbClr val="FF0000"/>
                </a:solidFill>
              </a:rPr>
              <a:t>Про </a:t>
            </a:r>
            <a:r>
              <a:rPr lang="ru-RU" sz="1600" b="1" dirty="0" err="1">
                <a:solidFill>
                  <a:srgbClr val="FF0000"/>
                </a:solidFill>
              </a:rPr>
              <a:t>запровадження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дистанційної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роботи</a:t>
            </a:r>
            <a:r>
              <a:rPr lang="ru-RU" sz="1600" b="1" dirty="0">
                <a:solidFill>
                  <a:srgbClr val="FF0000"/>
                </a:solidFill>
              </a:rPr>
              <a:t/>
            </a:r>
            <a:br>
              <a:rPr lang="ru-RU" sz="1600" b="1" dirty="0">
                <a:solidFill>
                  <a:srgbClr val="FF0000"/>
                </a:solidFill>
              </a:rPr>
            </a:br>
            <a:r>
              <a:rPr lang="ru-RU" sz="1600" b="1" dirty="0">
                <a:solidFill>
                  <a:srgbClr val="FF0000"/>
                </a:solidFill>
              </a:rPr>
              <a:t>на </a:t>
            </a:r>
            <a:r>
              <a:rPr lang="ru-RU" sz="1600" b="1" dirty="0" err="1">
                <a:solidFill>
                  <a:srgbClr val="FF0000"/>
                </a:solidFill>
              </a:rPr>
              <a:t>період</a:t>
            </a:r>
            <a:r>
              <a:rPr lang="ru-RU" sz="1600" b="1" dirty="0">
                <a:solidFill>
                  <a:srgbClr val="FF0000"/>
                </a:solidFill>
              </a:rPr>
              <a:t> карантину </a:t>
            </a:r>
            <a:r>
              <a:rPr lang="ru-RU" sz="1600" b="1" dirty="0" err="1">
                <a:solidFill>
                  <a:srgbClr val="FF0000"/>
                </a:solidFill>
              </a:rPr>
              <a:t>Ясногородської</a:t>
            </a:r>
            <a:r>
              <a:rPr lang="ru-RU" sz="1600" b="1" dirty="0">
                <a:solidFill>
                  <a:srgbClr val="FF0000"/>
                </a:solidFill>
              </a:rPr>
              <a:t> ЗОШ І-ІІІ </a:t>
            </a:r>
            <a:r>
              <a:rPr lang="ru-RU" sz="1600" b="1" dirty="0" err="1" smtClean="0">
                <a:solidFill>
                  <a:srgbClr val="FF0000"/>
                </a:solidFill>
              </a:rPr>
              <a:t>ступенів</a:t>
            </a:r>
            <a:r>
              <a:rPr lang="ru-RU" sz="1600" b="1" dirty="0" smtClean="0">
                <a:solidFill>
                  <a:srgbClr val="FF0000"/>
                </a:solidFill>
              </a:rPr>
              <a:t>»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en-US" sz="500" dirty="0">
                <a:solidFill>
                  <a:srgbClr val="7030A0"/>
                </a:solidFill>
                <a:hlinkClick r:id="rId2"/>
              </a:rPr>
              <a:t>http://yasnohorodka-school.edukit.kiev.ua/organizaciya_roboti_pid_chas_karantinu/nakaz_pro_zaprovadzhennya_distancijnoi_roboti_na_period_karantinu_yasnogorodsjkoi_zosh_i-iii_stupeniv/</a:t>
            </a:r>
            <a:r>
              <a:rPr lang="ru-RU" sz="500" b="1" dirty="0">
                <a:solidFill>
                  <a:srgbClr val="7030A0"/>
                </a:solidFill>
              </a:rPr>
              <a:t/>
            </a:r>
            <a:br>
              <a:rPr lang="ru-RU" sz="500" b="1" dirty="0">
                <a:solidFill>
                  <a:srgbClr val="7030A0"/>
                </a:solidFill>
              </a:rPr>
            </a:br>
            <a:endParaRPr lang="uk-UA" sz="500" b="1" dirty="0">
              <a:solidFill>
                <a:srgbClr val="7030A0"/>
              </a:solidFill>
            </a:endParaRPr>
          </a:p>
        </p:txBody>
      </p:sp>
      <p:pic>
        <p:nvPicPr>
          <p:cNvPr id="6147" name="Picture 3" descr="C:\Users\Dell\Desktop\зображення_viber_2020-04-29_13-24-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3667590" cy="489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67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Наказ  про внесення змін та доповнень до наказу </a:t>
            </a:r>
            <a:r>
              <a:rPr lang="uk-UA" sz="2000" b="1" dirty="0" err="1" smtClean="0">
                <a:solidFill>
                  <a:srgbClr val="FF0000"/>
                </a:solidFill>
              </a:rPr>
              <a:t>Ясногородської</a:t>
            </a:r>
            <a:r>
              <a:rPr lang="uk-UA" sz="2000" b="1" dirty="0" smtClean="0">
                <a:solidFill>
                  <a:srgbClr val="FF0000"/>
                </a:solidFill>
              </a:rPr>
              <a:t> ЗОШ І-ІІІ ступенів </a:t>
            </a:r>
            <a:br>
              <a:rPr lang="uk-UA" sz="2000" b="1" dirty="0" smtClean="0">
                <a:solidFill>
                  <a:srgbClr val="FF0000"/>
                </a:solidFill>
              </a:rPr>
            </a:br>
            <a:r>
              <a:rPr lang="uk-UA" sz="2000" b="1" dirty="0" smtClean="0">
                <a:solidFill>
                  <a:srgbClr val="FF0000"/>
                </a:solidFill>
              </a:rPr>
              <a:t>від 12.03.2020 року №23-О</a:t>
            </a:r>
            <a:br>
              <a:rPr lang="uk-UA" sz="2000" b="1" dirty="0" smtClean="0">
                <a:solidFill>
                  <a:srgbClr val="FF0000"/>
                </a:solidFill>
              </a:rPr>
            </a:br>
            <a:r>
              <a:rPr lang="en-US" sz="600" dirty="0">
                <a:solidFill>
                  <a:srgbClr val="7030A0"/>
                </a:solidFill>
                <a:hlinkClick r:id="rId2"/>
              </a:rPr>
              <a:t>http://yasnohorodka-school.edukit.kiev.ua/organizaciya_roboti_pid_chas_karantinu/nakaz_pro_vnesennya_zmin_ta_dopovnenj_do_nakazu_yasnogorodsjkoi_zosh_i-iii_stupeniv_vid_12_03_2020_roku_23-o/</a:t>
            </a:r>
            <a:endParaRPr lang="uk-UA" sz="700" b="1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91" y="1600200"/>
            <a:ext cx="3655218" cy="4873625"/>
          </a:xfrm>
        </p:spPr>
      </p:pic>
    </p:spTree>
    <p:extLst>
      <p:ext uri="{BB962C8B-B14F-4D97-AF65-F5344CB8AC3E}">
        <p14:creationId xmlns:p14="http://schemas.microsoft.com/office/powerpoint/2010/main" val="242528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Налагодження каналів комунікацій між усіма учасниками освітнього процесу</a:t>
            </a:r>
            <a:endParaRPr lang="uk-U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01424714"/>
              </p:ext>
            </p:extLst>
          </p:nvPr>
        </p:nvGraphicFramePr>
        <p:xfrm>
          <a:off x="827584" y="2276872"/>
          <a:ext cx="7467601" cy="3210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46760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Сайт школи: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>
                          <a:hlinkClick r:id="rId2"/>
                        </a:rPr>
                        <a:t>http://yasnohorodka-school.edukit.kiev.ua/</a:t>
                      </a:r>
                      <a:endParaRPr lang="uk-UA" dirty="0" smtClean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Засоби </a:t>
                      </a:r>
                      <a:r>
                        <a:rPr lang="uk-UA" dirty="0" err="1" smtClean="0"/>
                        <a:t>звязку</a:t>
                      </a:r>
                      <a:r>
                        <a:rPr lang="uk-UA" dirty="0" smtClean="0"/>
                        <a:t>:</a:t>
                      </a:r>
                    </a:p>
                    <a:p>
                      <a:pPr algn="ctr"/>
                      <a:r>
                        <a:rPr lang="uk-UA" dirty="0" smtClean="0"/>
                        <a:t>«</a:t>
                      </a:r>
                      <a:r>
                        <a:rPr lang="en-US" dirty="0" err="1" smtClean="0"/>
                        <a:t>Viber</a:t>
                      </a:r>
                      <a:r>
                        <a:rPr lang="en-US" baseline="0" dirty="0" smtClean="0"/>
                        <a:t> </a:t>
                      </a:r>
                      <a:r>
                        <a:rPr lang="uk-UA" baseline="0" dirty="0" smtClean="0"/>
                        <a:t>«, «</a:t>
                      </a:r>
                      <a:r>
                        <a:rPr lang="en-US" baseline="0" dirty="0" smtClean="0"/>
                        <a:t>Messenger</a:t>
                      </a:r>
                      <a:r>
                        <a:rPr lang="uk-UA" baseline="0" dirty="0" smtClean="0"/>
                        <a:t>»,  «</a:t>
                      </a:r>
                      <a:r>
                        <a:rPr lang="en-US" baseline="0" dirty="0" smtClean="0"/>
                        <a:t>Telegram</a:t>
                      </a:r>
                      <a:r>
                        <a:rPr lang="uk-UA" baseline="0" dirty="0" smtClean="0"/>
                        <a:t>»,</a:t>
                      </a:r>
                      <a:endParaRPr lang="en-US" baseline="0" dirty="0" smtClean="0"/>
                    </a:p>
                    <a:p>
                      <a:pPr algn="ctr"/>
                      <a:r>
                        <a:rPr lang="uk-UA" dirty="0" smtClean="0"/>
                        <a:t>Електронна пошта, телефонний зв’язок.</a:t>
                      </a:r>
                      <a:endParaRPr lang="uk-UA" dirty="0"/>
                    </a:p>
                    <a:p>
                      <a:r>
                        <a:rPr lang="uk-UA" dirty="0" smtClean="0"/>
                        <a:t> </a:t>
                      </a:r>
                      <a:endParaRPr lang="uk-UA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Соціальні мережі «</a:t>
                      </a:r>
                      <a:r>
                        <a:rPr lang="en-US" dirty="0" smtClean="0"/>
                        <a:t>Facebook</a:t>
                      </a:r>
                      <a:r>
                        <a:rPr lang="uk-UA" dirty="0" smtClean="0"/>
                        <a:t>»</a:t>
                      </a:r>
                    </a:p>
                    <a:p>
                      <a:endParaRPr lang="uk-UA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«</a:t>
                      </a:r>
                      <a:r>
                        <a:rPr lang="en-US" dirty="0" smtClean="0"/>
                        <a:t>ZOOM</a:t>
                      </a:r>
                      <a:r>
                        <a:rPr lang="uk-UA" dirty="0" smtClean="0"/>
                        <a:t>» </a:t>
                      </a:r>
                      <a:r>
                        <a:rPr lang="uk-UA" dirty="0" err="1" smtClean="0"/>
                        <a:t>відеозв</a:t>
                      </a:r>
                      <a:r>
                        <a:rPr lang="uk-UA" dirty="0" smtClean="0"/>
                        <a:t>*</a:t>
                      </a:r>
                      <a:r>
                        <a:rPr lang="uk-UA" dirty="0" err="1" smtClean="0"/>
                        <a:t>язок</a:t>
                      </a:r>
                      <a:r>
                        <a:rPr lang="uk-UA" dirty="0" smtClean="0"/>
                        <a:t> платформа</a:t>
                      </a:r>
                    </a:p>
                    <a:p>
                      <a:pPr algn="ctr"/>
                      <a:r>
                        <a:rPr lang="uk-UA" dirty="0" smtClean="0"/>
                        <a:t>«</a:t>
                      </a:r>
                      <a:r>
                        <a:rPr lang="en-US" dirty="0" smtClean="0"/>
                        <a:t>Classroom</a:t>
                      </a:r>
                      <a:r>
                        <a:rPr lang="uk-UA" dirty="0" smtClean="0"/>
                        <a:t>»</a:t>
                      </a:r>
                      <a:endParaRPr lang="uk-UA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85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Комунікації через соціальні мережі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Термінові повідомлення для всіх учасників освітнього процесу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Розміщення оголошення про запровадження  карантинних заходів  в закладі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Повідомлення для батьків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err="1" smtClean="0"/>
              <a:t>Інфографіка</a:t>
            </a:r>
            <a:r>
              <a:rPr lang="uk-UA" sz="2400" dirty="0" smtClean="0"/>
              <a:t> від МОН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4885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20940" cy="108012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Комунікації через </a:t>
            </a:r>
            <a:r>
              <a:rPr lang="en-US" b="1" dirty="0" err="1" smtClean="0">
                <a:solidFill>
                  <a:srgbClr val="FF0000"/>
                </a:solidFill>
              </a:rPr>
              <a:t>Viber</a:t>
            </a:r>
            <a:r>
              <a:rPr lang="uk-UA" b="1" dirty="0" smtClean="0">
                <a:solidFill>
                  <a:srgbClr val="FF0000"/>
                </a:solidFill>
              </a:rPr>
              <a:t> всіх учасників освітнього процесу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1556793"/>
            <a:ext cx="7520940" cy="2592288"/>
          </a:xfrm>
        </p:spPr>
        <p:txBody>
          <a:bodyPr/>
          <a:lstStyle/>
          <a:p>
            <a:r>
              <a:rPr lang="uk-UA" sz="2800" u="sng" dirty="0">
                <a:solidFill>
                  <a:srgbClr val="7030A0"/>
                </a:solidFill>
              </a:rPr>
              <a:t>Заклад має групи у </a:t>
            </a:r>
            <a:r>
              <a:rPr lang="en-US" sz="2800" u="sng" dirty="0" err="1" smtClean="0">
                <a:solidFill>
                  <a:srgbClr val="7030A0"/>
                </a:solidFill>
              </a:rPr>
              <a:t>Viber</a:t>
            </a:r>
            <a:r>
              <a:rPr lang="uk-UA" sz="2800" u="sng" dirty="0" smtClean="0">
                <a:solidFill>
                  <a:srgbClr val="7030A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800" u="sng" dirty="0" smtClean="0"/>
              <a:t>Вчителів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800" u="sng" dirty="0" smtClean="0"/>
              <a:t>Кожного класу окремо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800" u="sng" dirty="0" smtClean="0"/>
              <a:t>Перевага: швидка передача інформації невеликого змісту, можливість отримати зворотній зв’язок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800" u="sng" dirty="0" smtClean="0"/>
              <a:t>Недолік: перевантаження інформації, недотримання особистого простору учасників групи</a:t>
            </a:r>
            <a:endParaRPr lang="uk-UA" sz="1800" u="sng" dirty="0"/>
          </a:p>
          <a:p>
            <a:endParaRPr lang="uk-UA" dirty="0"/>
          </a:p>
        </p:txBody>
      </p:sp>
      <p:pic>
        <p:nvPicPr>
          <p:cNvPr id="11266" name="Picture 2" descr="C:\Users\Dell\Desktop\vib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108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29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68697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«Комунікація через соціальну мережу «</a:t>
            </a:r>
            <a:r>
              <a:rPr lang="en-US" dirty="0" smtClean="0">
                <a:solidFill>
                  <a:srgbClr val="FF0000"/>
                </a:solidFill>
              </a:rPr>
              <a:t>Facebook</a:t>
            </a:r>
            <a:r>
              <a:rPr lang="uk-UA" dirty="0" smtClean="0">
                <a:solidFill>
                  <a:srgbClr val="FF0000"/>
                </a:solidFill>
              </a:rPr>
              <a:t>»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3744416" cy="51845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000" dirty="0" smtClean="0"/>
              <a:t>Розміщення повідомлень для всіх учасників освітнього процесу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 smtClean="0"/>
              <a:t>Швидке поширення інформації серед учасників освітнього процесу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 smtClean="0"/>
              <a:t>Обмін досвідом у короткі часові проміжки між різними закладами України</a:t>
            </a:r>
            <a:endParaRPr lang="uk-UA" sz="2000" dirty="0"/>
          </a:p>
        </p:txBody>
      </p:sp>
      <p:pic>
        <p:nvPicPr>
          <p:cNvPr id="10242" name="Picture 2" descr="C:\Users\Dell\Desktop\зображення_viber_2020-04-29_15-20-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96752"/>
            <a:ext cx="2945904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0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5898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Комунікація через </a:t>
            </a:r>
            <a:r>
              <a:rPr lang="en-US" dirty="0" smtClean="0">
                <a:solidFill>
                  <a:srgbClr val="FF0000"/>
                </a:solidFill>
              </a:rPr>
              <a:t>ZOOM у</a:t>
            </a:r>
            <a:r>
              <a:rPr lang="uk-UA" dirty="0" smtClean="0">
                <a:solidFill>
                  <a:srgbClr val="FF0000"/>
                </a:solidFill>
              </a:rPr>
              <a:t>сіх учасників освітнього процесу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148064" y="1412776"/>
            <a:ext cx="2480380" cy="3579849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Проведення: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 smtClean="0"/>
              <a:t>Уроків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 smtClean="0"/>
              <a:t>Консультацій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 smtClean="0"/>
              <a:t>Нарад</a:t>
            </a:r>
          </a:p>
        </p:txBody>
      </p:sp>
      <p:pic>
        <p:nvPicPr>
          <p:cNvPr id="9218" name="Picture 2" descr="C:\Users\Dell\Desktop\зображення_viber_2020-04-29_15-12-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2942946" cy="523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7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Заміна формату подачі матеріалу</a:t>
            </a:r>
            <a:endParaRPr lang="uk-UA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04974100"/>
              </p:ext>
            </p:extLst>
          </p:nvPr>
        </p:nvGraphicFramePr>
        <p:xfrm>
          <a:off x="539552" y="836712"/>
          <a:ext cx="7467600" cy="564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/>
                        <a:t>Реєстрація на освітніх платформах, які надали безкоштовний доступ</a:t>
                      </a:r>
                      <a:endParaRPr lang="uk-UA" sz="1400" b="1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/>
                        <a:t>Обов'язковий</a:t>
                      </a:r>
                      <a:r>
                        <a:rPr lang="uk-UA" sz="1400" b="1" baseline="0" dirty="0" smtClean="0"/>
                        <a:t> формат уроків із поясненням від учителя, посилання на різні джерела</a:t>
                      </a:r>
                      <a:endParaRPr lang="uk-UA" sz="1400" b="1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/>
                        <a:t>Відео-уроки власного виробництва  через </a:t>
                      </a:r>
                      <a:r>
                        <a:rPr lang="en-US" sz="1400" b="1" dirty="0" smtClean="0"/>
                        <a:t>ZOOM,</a:t>
                      </a:r>
                      <a:r>
                        <a:rPr lang="en-US" sz="1400" b="1" baseline="0" dirty="0" smtClean="0"/>
                        <a:t> VIBER, </a:t>
                      </a:r>
                      <a:r>
                        <a:rPr lang="uk-UA" sz="1400" b="1" baseline="0" dirty="0" err="1" smtClean="0"/>
                        <a:t>Телеуроки</a:t>
                      </a:r>
                      <a:endParaRPr lang="uk-UA" sz="1400" b="1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uk-UA" sz="1400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40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/>
                        <a:t>Змістовне наповнення уроків, додатковий матеріал</a:t>
                      </a:r>
                      <a:endParaRPr lang="uk-UA" sz="1400" b="1" dirty="0"/>
                    </a:p>
                  </a:txBody>
                  <a:tcPr marL="90784" marR="907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38" name="Picture 2" descr="C:\Users\Dell\Desktop\sho_krashe_distancijne_navchannya_abo_tradicijna_shko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24860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Dell\Desktop\big-distancionnoeobuch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80728"/>
            <a:ext cx="2839177" cy="290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29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404664"/>
            <a:ext cx="7467600" cy="26928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u="sng" dirty="0" smtClean="0">
                <a:solidFill>
                  <a:srgbClr val="FF0000"/>
                </a:solidFill>
              </a:rPr>
              <a:t>Реєстрація на освітніх платформах</a:t>
            </a:r>
          </a:p>
          <a:p>
            <a:r>
              <a:rPr lang="uk-UA" sz="2000" b="0" dirty="0" smtClean="0"/>
              <a:t>	</a:t>
            </a:r>
            <a:r>
              <a:rPr lang="uk-UA" sz="2000" i="1" u="sng" dirty="0" smtClean="0"/>
              <a:t>Завдання адміністрації </a:t>
            </a:r>
            <a:r>
              <a:rPr lang="uk-UA" sz="2000" b="0" i="1" dirty="0" smtClean="0"/>
              <a:t>– оперативно надавати інформацію щодо відповідних освітніх продуктів.</a:t>
            </a:r>
          </a:p>
          <a:p>
            <a:r>
              <a:rPr lang="uk-UA" sz="2000" b="0" i="1" dirty="0"/>
              <a:t>	</a:t>
            </a:r>
            <a:r>
              <a:rPr lang="uk-UA" sz="2000" i="1" u="sng" dirty="0" smtClean="0"/>
              <a:t>Завдання вчителя </a:t>
            </a:r>
            <a:r>
              <a:rPr lang="uk-UA" sz="2000" b="0" i="1" dirty="0" smtClean="0"/>
              <a:t>– зрозуміти, які саме платформи будуть ефективними і успішними в різних класах. Кожен вчитель обирав платформи особисто: «</a:t>
            </a:r>
            <a:r>
              <a:rPr lang="en-US" sz="2000" b="0" i="1" dirty="0" smtClean="0"/>
              <a:t>Classroom</a:t>
            </a:r>
            <a:r>
              <a:rPr lang="uk-UA" sz="2000" b="0" i="1" dirty="0" smtClean="0"/>
              <a:t>», «</a:t>
            </a:r>
            <a:r>
              <a:rPr lang="en-US" sz="2000" b="0" i="1" dirty="0" err="1" smtClean="0"/>
              <a:t>Classtime</a:t>
            </a:r>
            <a:r>
              <a:rPr lang="uk-UA" sz="2000" b="0" i="1" dirty="0" smtClean="0"/>
              <a:t>».</a:t>
            </a:r>
            <a:r>
              <a:rPr lang="uk-UA" sz="2000" b="0" i="1" dirty="0"/>
              <a:t>	</a:t>
            </a:r>
          </a:p>
        </p:txBody>
      </p:sp>
      <p:pic>
        <p:nvPicPr>
          <p:cNvPr id="12290" name="Picture 2" descr="C:\Users\Dell\Desktop\Prevyu-1024x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84984"/>
            <a:ext cx="5452864" cy="337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6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309634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Обов'язковий формат уроків із поясненням від учителя</a:t>
            </a:r>
          </a:p>
          <a:p>
            <a:r>
              <a:rPr lang="uk-UA" sz="1800" dirty="0" smtClean="0"/>
              <a:t>Розробки уроків повинні бути: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 err="1" smtClean="0"/>
              <a:t>Візуалізованими</a:t>
            </a:r>
            <a:r>
              <a:rPr lang="uk-UA" sz="18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 smtClean="0"/>
              <a:t>Легко відкриватися за посиланням та завантажуватися</a:t>
            </a:r>
          </a:p>
          <a:p>
            <a:pPr marL="0" indent="0"/>
            <a:r>
              <a:rPr lang="uk-UA" sz="1800" dirty="0" smtClean="0"/>
              <a:t>Матеріал повинен обиратися вчителем у полегшеному форматі і не містити  другорядної інформації, можливі проміжні завдання.</a:t>
            </a:r>
          </a:p>
          <a:p>
            <a:pPr marL="0" indent="0"/>
            <a:r>
              <a:rPr lang="uk-UA" sz="1800" u="sng" dirty="0" smtClean="0"/>
              <a:t>Постулат – розробка уроку для учня</a:t>
            </a:r>
            <a:endParaRPr lang="uk-UA" sz="1800" u="sng" dirty="0"/>
          </a:p>
        </p:txBody>
      </p:sp>
      <p:pic>
        <p:nvPicPr>
          <p:cNvPr id="13314" name="Picture 2" descr="C:\Users\Dell\Desktop\photo_2020-03-21-15.58.5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05664"/>
            <a:ext cx="3842742" cy="365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1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19103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Зворотній зв’язок і контроль за виконанням завдань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2132856"/>
            <a:ext cx="7520940" cy="3579849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q"/>
            </a:pPr>
            <a:r>
              <a:rPr lang="uk-UA" sz="1800" i="1" dirty="0" smtClean="0">
                <a:solidFill>
                  <a:srgbClr val="D014C7"/>
                </a:solidFill>
                <a:latin typeface="+mj-lt"/>
              </a:rPr>
              <a:t>Постійна комунікація з батьками, учнями, класними керівниками</a:t>
            </a:r>
          </a:p>
          <a:p>
            <a:pPr algn="ctr"/>
            <a:endParaRPr lang="uk-UA" sz="1800" b="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uk-UA" sz="1800" dirty="0" smtClean="0">
                <a:solidFill>
                  <a:srgbClr val="0BB533"/>
                </a:solidFill>
                <a:latin typeface="+mj-lt"/>
              </a:rPr>
              <a:t>Освітні платформи надають широкі можливості щодо спрощення </a:t>
            </a:r>
            <a:r>
              <a:rPr lang="uk-UA" sz="1800" dirty="0" err="1" smtClean="0">
                <a:solidFill>
                  <a:srgbClr val="0BB533"/>
                </a:solidFill>
                <a:latin typeface="+mj-lt"/>
              </a:rPr>
              <a:t>зворотнього</a:t>
            </a:r>
            <a:r>
              <a:rPr lang="uk-UA" sz="1800" dirty="0" smtClean="0">
                <a:solidFill>
                  <a:srgbClr val="0BB533"/>
                </a:solidFill>
                <a:latin typeface="+mj-lt"/>
              </a:rPr>
              <a:t> зв'язку </a:t>
            </a:r>
          </a:p>
          <a:p>
            <a:pPr algn="ctr"/>
            <a:endParaRPr lang="uk-UA" sz="1800" b="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uk-UA" sz="1800" dirty="0" smtClean="0">
                <a:solidFill>
                  <a:srgbClr val="FF3300"/>
                </a:solidFill>
                <a:latin typeface="+mj-lt"/>
              </a:rPr>
              <a:t>Створення електронної бази відповідей учнів кожним вчителем</a:t>
            </a:r>
          </a:p>
          <a:p>
            <a:pPr algn="ctr"/>
            <a:endParaRPr lang="uk-UA" sz="1800" b="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uk-UA" sz="1800" dirty="0" smtClean="0">
                <a:solidFill>
                  <a:srgbClr val="0066CC"/>
                </a:solidFill>
                <a:latin typeface="+mj-lt"/>
              </a:rPr>
              <a:t>Отримання  відповідей учнів через </a:t>
            </a:r>
            <a:r>
              <a:rPr lang="uk-UA" sz="1800" dirty="0" err="1" smtClean="0">
                <a:solidFill>
                  <a:srgbClr val="0066CC"/>
                </a:solidFill>
                <a:latin typeface="+mj-lt"/>
              </a:rPr>
              <a:t>відеозв´язок</a:t>
            </a:r>
            <a:r>
              <a:rPr lang="uk-UA" sz="1800" dirty="0" smtClean="0">
                <a:solidFill>
                  <a:srgbClr val="0066CC"/>
                </a:solidFill>
                <a:latin typeface="+mj-lt"/>
              </a:rPr>
              <a:t> , тестування тощо</a:t>
            </a:r>
            <a:endParaRPr lang="uk-UA" sz="1800" dirty="0">
              <a:solidFill>
                <a:srgbClr val="0066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7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8309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Створення електронної бази відповідей учнів кожним вчителем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Dell\Desktop\зображення_viber_2020-04-29_15-12-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2554052" cy="51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ell\Desktop\зображення_viber_2020-04-29_15-09-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2554052" cy="51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33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1673</TotalTime>
  <Words>350</Words>
  <Application>Microsoft Office PowerPoint</Application>
  <PresentationFormat>Экран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ЯСНОГОРОДСЬКА ЗОШ  І-ІІІ ступенів</vt:lpstr>
      <vt:lpstr>Організація освітнього процесу в Ясногородській загальноосвітній школі в умовах карантину шляхом використання дистанційних технологій</vt:lpstr>
      <vt:lpstr>Презентация PowerPoint</vt:lpstr>
      <vt:lpstr>Презентация PowerPoint</vt:lpstr>
      <vt:lpstr>Наказ по школі «Про організацію роботи Ясногородської ЗОШ І-ІІІ ступенів у період запровадження карантинних заходів із запобігання поширення на території україни коронавірусу (covid-19)» http://yasnohorodka-school.edukit.kiev.ua/organizaciya_roboti_pid_chas_karantinu/nakaz_po_shkoli_pro_organizaciyu_roboti_yasnogorodsjkoi_zosh_i-iii_stupeniv_u_period_zaprovadzhennya_karantinnih_zahodiv_iz_zapobigannya_poshirennya_na_teritorii_ukraini_koronavirusu_covid-19/</vt:lpstr>
      <vt:lpstr>Наказ «Про запровадження дистанційної роботи на період карантину Ясногородської ЗОШ І-ІІІ ступенів» http://yasnohorodka-school.edukit.kiev.ua/organizaciya_roboti_pid_chas_karantinu/nakaz_pro_zaprovadzhennya_distancijnoi_roboti_na_period_karantinu_yasnogorodsjkoi_zosh_i-iii_stupeniv/ </vt:lpstr>
      <vt:lpstr>Наказ  про внесення змін та доповнень до наказу Ясногородської ЗОШ І-ІІІ ступенів  від 12.03.2020 року №23-О http://yasnohorodka-school.edukit.kiev.ua/organizaciya_roboti_pid_chas_karantinu/nakaz_pro_vnesennya_zmin_ta_dopovnenj_do_nakazu_yasnogorodsjkoi_zosh_i-iii_stupeniv_vid_12_03_2020_roku_23-o/</vt:lpstr>
      <vt:lpstr>Налагодження каналів комунікацій між усіма учасниками освітнього процесу</vt:lpstr>
      <vt:lpstr>Комунікації через соціальні мережі</vt:lpstr>
      <vt:lpstr>Комунікації через Viber всіх учасників освітнього процесу</vt:lpstr>
      <vt:lpstr>«Комунікація через соціальну мережу «Facebook»</vt:lpstr>
      <vt:lpstr>Комунікація через ZOOM усіх учасників освітнього процесу</vt:lpstr>
      <vt:lpstr>Заміна формату подачі матеріалу</vt:lpstr>
      <vt:lpstr>Презентация PowerPoint</vt:lpstr>
      <vt:lpstr>Презентация PowerPoint</vt:lpstr>
      <vt:lpstr>Зворотній зв’язок і контроль за виконанням завдань </vt:lpstr>
      <vt:lpstr>Створення електронної бази відповідей учнів кожним вчителем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28</cp:revision>
  <dcterms:created xsi:type="dcterms:W3CDTF">2020-04-28T08:32:08Z</dcterms:created>
  <dcterms:modified xsi:type="dcterms:W3CDTF">2020-04-29T12:36:11Z</dcterms:modified>
</cp:coreProperties>
</file>